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19" r:id="rId3"/>
    <p:sldId id="1020" r:id="rId4"/>
    <p:sldId id="1033" r:id="rId5"/>
    <p:sldId id="1021" r:id="rId6"/>
    <p:sldId id="1024" r:id="rId7"/>
    <p:sldId id="1025" r:id="rId8"/>
    <p:sldId id="1022" r:id="rId9"/>
    <p:sldId id="1009" r:id="rId10"/>
    <p:sldId id="1011" r:id="rId11"/>
    <p:sldId id="1013" r:id="rId12"/>
    <p:sldId id="1014" r:id="rId13"/>
    <p:sldId id="1030" r:id="rId14"/>
    <p:sldId id="1015" r:id="rId15"/>
    <p:sldId id="1027" r:id="rId16"/>
    <p:sldId id="1028" r:id="rId17"/>
    <p:sldId id="1029" r:id="rId18"/>
    <p:sldId id="1032" r:id="rId19"/>
    <p:sldId id="1016" r:id="rId20"/>
    <p:sldId id="1017" r:id="rId21"/>
    <p:sldId id="1018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Are you feeling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bored?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二、根据图片及首字母提示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300000"/>
              </a:lnSpc>
              <a:spcAft>
                <a:spcPts val="0"/>
              </a:spcAft>
              <a:tabLst>
                <a:tab pos="5383213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do my homework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mum was very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is crying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playing with my dog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the way to the park yesterday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571" y="1430317"/>
            <a:ext cx="896725" cy="17374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4570" y="1822016"/>
            <a:ext cx="1463817" cy="125615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679382" y="3095929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ngry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788467" y="3798754"/>
            <a:ext cx="3834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ll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90690" y="4433636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952200" y="5081734"/>
            <a:ext cx="6014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eel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108888" y="5714092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old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533" y="1600329"/>
            <a:ext cx="1362238" cy="13590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2595" y="1652697"/>
            <a:ext cx="1821828" cy="12926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4264" y="1997667"/>
            <a:ext cx="1882421" cy="90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7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_________angry?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_________her mum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missed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809914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3761" y="23316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44492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句中有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</a:t>
            </a:r>
            <a:r>
              <a:rPr lang="en-US" altLang="zh-CN">
                <a:cs typeface="Times New Roman" panose="02020603050405020304" pitchFamily="18" charset="0"/>
              </a:rPr>
              <a:t>are,</a:t>
            </a:r>
            <a:r>
              <a:rPr lang="zh-CN" altLang="zh-CN">
                <a:cs typeface="Times New Roman" panose="02020603050405020304" pitchFamily="18" charset="0"/>
              </a:rPr>
              <a:t>后面应该接动词的现在分词形式。故选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5313243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主语</a:t>
            </a:r>
            <a:r>
              <a:rPr lang="en-US" altLang="zh-CN">
                <a:cs typeface="Times New Roman" panose="02020603050405020304" pitchFamily="18" charset="0"/>
              </a:rPr>
              <a:t>The girl</a:t>
            </a:r>
            <a:r>
              <a:rPr lang="zh-CN" altLang="zh-CN">
                <a:cs typeface="Times New Roman" panose="02020603050405020304" pitchFamily="18" charset="0"/>
              </a:rPr>
              <a:t>是第三人称单数，谓语动词不能用原形，可排除选项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；句中无</a:t>
            </a:r>
            <a:r>
              <a:rPr lang="en-US" altLang="zh-CN">
                <a:cs typeface="Times New Roman" panose="02020603050405020304" pitchFamily="18" charset="0"/>
              </a:rPr>
              <a:t>be</a:t>
            </a:r>
            <a:r>
              <a:rPr lang="zh-CN" altLang="zh-CN">
                <a:cs typeface="Times New Roman" panose="02020603050405020304" pitchFamily="18" charset="0"/>
              </a:rPr>
              <a:t>动词，不能直接跟动词的现在分词形式，可排除选项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3342" y="42504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193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4714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_________you in the evening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call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grandpa is _________now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be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6375" y="14127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561905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want</a:t>
            </a:r>
            <a:r>
              <a:rPr lang="zh-CN" altLang="zh-CN"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想要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，后面接名词或动词不定式</a:t>
            </a:r>
            <a:r>
              <a:rPr lang="en-US" altLang="zh-CN"/>
              <a:t>to do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/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3486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492277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句</a:t>
            </a:r>
            <a:r>
              <a:rPr lang="zh-CN" altLang="zh-CN" dirty="0">
                <a:cs typeface="Times New Roman" panose="02020603050405020304" pitchFamily="18" charset="0"/>
              </a:rPr>
              <a:t>中已有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动词，选项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是动词原形，可以排除；</a:t>
            </a:r>
            <a:r>
              <a:rPr lang="en-US" altLang="zh-CN" dirty="0">
                <a:cs typeface="Times New Roman" panose="02020603050405020304" pitchFamily="18" charset="0"/>
              </a:rPr>
              <a:t>better</a:t>
            </a:r>
            <a:r>
              <a:rPr lang="zh-CN" altLang="zh-CN" dirty="0">
                <a:cs typeface="Times New Roman" panose="02020603050405020304" pitchFamily="18" charset="0"/>
              </a:rPr>
              <a:t>是形容词，意为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好转的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130317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747141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your mum _________sad this morning?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483100" algn="l"/>
                <a:tab pos="7470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0" y="26212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73561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此句是以</a:t>
            </a:r>
            <a:r>
              <a:rPr lang="en-US" altLang="zh-CN">
                <a:cs typeface="Times New Roman" panose="02020603050405020304" pitchFamily="18" charset="0"/>
              </a:rPr>
              <a:t>did</a:t>
            </a:r>
            <a:r>
              <a:rPr lang="zh-CN" altLang="zh-CN">
                <a:cs typeface="Times New Roman" panose="02020603050405020304" pitchFamily="18" charset="0"/>
              </a:rPr>
              <a:t>开头的一般疑问句，其后跟动词原形。故选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6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54367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endParaRPr lang="en-US" altLang="zh-CN" dirty="0" smtClean="0">
              <a:solidFill>
                <a:srgbClr val="00AEEF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  <a:tab pos="8010525" algn="l"/>
              </a:tabLst>
            </a:pPr>
            <a:endParaRPr lang="en-US" altLang="zh-CN" dirty="0" smtClean="0">
              <a:solidFill>
                <a:srgbClr val="00AEEF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  <a:tab pos="8010525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91038" algn="l"/>
                <a:tab pos="6543675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Linda feeling _____?	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he feel?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59410" hangingPunct="0">
              <a:spcAft>
                <a:spcPts val="0"/>
              </a:spcAft>
              <a:tabLst>
                <a:tab pos="4930775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feels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622" y="1412776"/>
            <a:ext cx="1696602" cy="17208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974" y="1412776"/>
            <a:ext cx="1377479" cy="17571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14544" y="3443774"/>
            <a:ext cx="915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tired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049240" y="4023282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happy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2942" y="1491743"/>
            <a:ext cx="2052815" cy="158276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2935" y="1494303"/>
            <a:ext cx="1753155" cy="1692563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58192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89463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she feeling ______?	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Lucy?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9410" eaLnBrk="1" hangingPunct="0">
              <a:spcAft>
                <a:spcPts val="0"/>
              </a:spcAft>
              <a:tabLst>
                <a:tab pos="4913313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is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lost her pen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she is 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42878" y="4669832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angry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830369" y="5309174"/>
            <a:ext cx="17796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crying/sad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582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五、连词成句。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with, what, matter, is, the, grandma, her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miss, do, you, your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feeling, are, angry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25146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What is the matter with her grandma?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51875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 you miss your mum?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27817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Are you feeling angry?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39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7643"/>
            <a:ext cx="11639008" cy="5095754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六、从方框中选择合适的句子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7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7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</a:t>
            </a:r>
            <a:r>
              <a:rPr lang="en-US" altLang="zh-CN" sz="27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 come to school yesterday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7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0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0688" algn="l"/>
                <a:tab pos="5918200" algn="l"/>
                <a:tab pos="8010525" algn="l"/>
              </a:tabLst>
            </a:pPr>
            <a:r>
              <a:rPr lang="en-US" altLang="zh-CN" sz="27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matter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27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and I took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to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hospital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50848" y="2927944"/>
            <a:ext cx="434734" cy="653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700"/>
              <a:t>D</a:t>
            </a:r>
            <a:endParaRPr lang="zh-CN" altLang="en-US" sz="2700"/>
          </a:p>
        </p:txBody>
      </p:sp>
      <p:sp>
        <p:nvSpPr>
          <p:cNvPr id="5" name="矩形 4"/>
          <p:cNvSpPr/>
          <p:nvPr/>
        </p:nvSpPr>
        <p:spPr>
          <a:xfrm>
            <a:off x="2693578" y="5030428"/>
            <a:ext cx="434734" cy="5942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zh-CN" sz="2700" dirty="0"/>
              <a:t>A</a:t>
            </a:r>
            <a:endParaRPr lang="zh-CN" altLang="en-US" sz="27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52252"/>
            <a:ext cx="11485847" cy="115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went to the hospital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可知，问句应该是询问去了哪里，选项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5514605"/>
            <a:ext cx="11485848" cy="121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5000"/>
              </a:lnSpc>
              <a:spcAft>
                <a:spcPts val="0"/>
              </a:spcAft>
            </a:pPr>
            <a:r>
              <a:rPr lang="zh-CN" altLang="zh-CN" sz="2700" dirty="0" smtClean="0">
                <a:cs typeface="Times New Roman" panose="02020603050405020304" pitchFamily="18" charset="0"/>
              </a:rPr>
              <a:t>根据</a:t>
            </a:r>
            <a:r>
              <a:rPr lang="zh-CN" altLang="zh-CN" sz="2700" dirty="0">
                <a:cs typeface="Times New Roman" panose="02020603050405020304" pitchFamily="18" charset="0"/>
              </a:rPr>
              <a:t>问句</a:t>
            </a:r>
            <a:r>
              <a:rPr lang="en-US" altLang="zh-CN" sz="2700" dirty="0">
                <a:cs typeface="Times New Roman" panose="02020603050405020304" pitchFamily="18" charset="0"/>
              </a:rPr>
              <a:t>“What was the matter?</a:t>
            </a:r>
            <a:r>
              <a:rPr lang="en-US" altLang="zh-CN" sz="2700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cs typeface="Times New Roman" panose="02020603050405020304" pitchFamily="18" charset="0"/>
              </a:rPr>
              <a:t>可知，答语应解释去医院的原因，选项</a:t>
            </a:r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cs typeface="Times New Roman" panose="02020603050405020304" pitchFamily="18" charset="0"/>
              </a:rPr>
              <a:t>符合语境，故选</a:t>
            </a:r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2835" y="1276750"/>
            <a:ext cx="11233248" cy="1214179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35000"/>
              </a:lnSpc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7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My 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grandma was ill</a:t>
            </a:r>
            <a:r>
              <a:rPr lang="en-US" altLang="zh-CN" sz="27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Can I go with you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27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n-US" altLang="zh-CN" sz="2700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She’s better now</a:t>
            </a:r>
            <a:r>
              <a:rPr lang="en-US" altLang="zh-CN" sz="27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en-US" altLang="zh-CN" sz="270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35000"/>
              </a:lnSpc>
              <a:spcAft>
                <a:spcPts val="0"/>
              </a:spcAft>
              <a:tabLst>
                <a:tab pos="3941763" algn="l"/>
                <a:tab pos="7531100" algn="l"/>
              </a:tabLst>
            </a:pP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270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I will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62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480" y="2587470"/>
            <a:ext cx="11485848" cy="307007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I’m so sorry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is your grandma now?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_____But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needs to stay in hospital for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45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go to the hospital and see her after school?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91464" y="33591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8582" y="1412776"/>
            <a:ext cx="11233248" cy="122777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40000"/>
              </a:lnSpc>
              <a:spcAft>
                <a:spcPts val="0"/>
              </a:spcAft>
              <a:tabLst>
                <a:tab pos="3941763" algn="l"/>
                <a:tab pos="753110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My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grandma was ill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Can I go with you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She’s better now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en-US" altLang="zh-CN" sz="105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40000"/>
              </a:lnSpc>
              <a:spcAft>
                <a:spcPts val="0"/>
              </a:spcAft>
              <a:tabLst>
                <a:tab pos="3941763" algn="l"/>
                <a:tab pos="753110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I will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9480" y="3758978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cs typeface="Times New Roman" panose="02020603050405020304" pitchFamily="18" charset="0"/>
              </a:rPr>
              <a:t>问句</a:t>
            </a:r>
            <a:r>
              <a:rPr lang="en-US" altLang="zh-CN" dirty="0">
                <a:cs typeface="Times New Roman" panose="02020603050405020304" pitchFamily="18" charset="0"/>
              </a:rPr>
              <a:t>“How is your grandma now?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可知，答语应回答奶奶现在的状况，选项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符合语境，故选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15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39675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I will take some fruit to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you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13288" y="42672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0854" y="478030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cs typeface="Times New Roman" panose="02020603050405020304" pitchFamily="18" charset="0"/>
              </a:rPr>
              <a:t>答语</a:t>
            </a:r>
            <a:r>
              <a:rPr lang="en-US" altLang="zh-CN" dirty="0">
                <a:cs typeface="Times New Roman" panose="02020603050405020304" pitchFamily="18" charset="0"/>
              </a:rPr>
              <a:t>“Yes, you can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Thank you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可知，问句应该是一般疑问句，选项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符合语境，故选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582" y="1014596"/>
            <a:ext cx="11233248" cy="122777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40000"/>
              </a:lnSpc>
              <a:spcAft>
                <a:spcPts val="0"/>
              </a:spcAft>
              <a:tabLst>
                <a:tab pos="3941763" algn="l"/>
                <a:tab pos="753110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My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grandma was ill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Can I go with you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She’s better now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en-US" altLang="zh-CN" sz="105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40000"/>
              </a:lnSpc>
              <a:spcAft>
                <a:spcPts val="0"/>
              </a:spcAft>
              <a:tabLst>
                <a:tab pos="3941763" algn="l"/>
                <a:tab pos="753110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1050" dirty="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I will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24249" y="23863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9480" y="284771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 smtClean="0"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cs typeface="Times New Roman" panose="02020603050405020304" pitchFamily="18" charset="0"/>
              </a:rPr>
              <a:t>问句</a:t>
            </a:r>
            <a:r>
              <a:rPr lang="en-US" altLang="zh-CN" dirty="0">
                <a:cs typeface="Times New Roman" panose="02020603050405020304" pitchFamily="18" charset="0"/>
              </a:rPr>
              <a:t>“Will you go to the hospital and see her after school?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可知，答语应对该一般疑问句作出肯定或否定回答，选项</a:t>
            </a:r>
            <a:r>
              <a:rPr lang="en-US" altLang="zh-CN" dirty="0">
                <a:cs typeface="Times New Roman" panose="02020603050405020304" pitchFamily="18" charset="0"/>
              </a:rPr>
              <a:t>E</a:t>
            </a:r>
            <a:r>
              <a:rPr lang="zh-CN" altLang="zh-CN" dirty="0">
                <a:cs typeface="Times New Roman" panose="02020603050405020304" pitchFamily="18" charset="0"/>
              </a:rPr>
              <a:t>符合语境，故选</a:t>
            </a:r>
            <a:r>
              <a:rPr lang="en-US" altLang="zh-CN" dirty="0">
                <a:cs typeface="Times New Roman" panose="02020603050405020304" pitchFamily="18" charset="0"/>
              </a:rPr>
              <a:t>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35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Sunday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and his friends are in a zoo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like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these animals are very cute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animals in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Peter’s favourite animal is the elephant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half past twelve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time to have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feel hungry and thirsty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Sandy is sitting on a stone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feels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Toby is running around a big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excited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兴奋的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where is Ben?He is sitting under a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feels 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eat bread and sausages for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92928"/>
            <a:ext cx="8254632" cy="68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6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821" y="1052736"/>
            <a:ext cx="11494770" cy="52705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686431"/>
              </p:ext>
            </p:extLst>
          </p:nvPr>
        </p:nvGraphicFramePr>
        <p:xfrm>
          <a:off x="347821" y="1582670"/>
          <a:ext cx="1149476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20718">
                  <a:extLst>
                    <a:ext uri="{9D8B030D-6E8A-4147-A177-3AD203B41FA5}">
                      <a16:colId xmlns:a16="http://schemas.microsoft.com/office/drawing/2014/main" val="1165539328"/>
                    </a:ext>
                  </a:extLst>
                </a:gridCol>
                <a:gridCol w="10874051">
                  <a:extLst>
                    <a:ext uri="{9D8B030D-6E8A-4147-A177-3AD203B41FA5}">
                      <a16:colId xmlns:a16="http://schemas.microsoft.com/office/drawing/2014/main" val="27868285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coa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ts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dz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ds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ousers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iver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ess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IPAPANNEW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ʒ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ump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3273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17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Peter and his friends like animals?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and his friends feel hungry at half past twelve?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6189" y="1634429"/>
            <a:ext cx="1136564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Because these animals are very cute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6190" y="4175367"/>
            <a:ext cx="113656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Yes, they do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2352326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</a:t>
            </a:r>
            <a:r>
              <a:rPr lang="en-US" altLang="zh-CN">
                <a:cs typeface="Times New Roman" panose="02020603050405020304" pitchFamily="18" charset="0"/>
              </a:rPr>
              <a:t>“They all like animals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Because these animals are very cute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，可知，孩子们很喜欢动物，因为动物们很可爱。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852317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cs typeface="Times New Roman" panose="02020603050405020304" pitchFamily="18" charset="0"/>
              </a:rPr>
              <a:t> It’s half past twelve </a:t>
            </a:r>
            <a:r>
              <a:rPr lang="en-US" altLang="zh-CN" dirty="0">
                <a:latin typeface="+mj-lt"/>
                <a:cs typeface="Times New Roman" panose="02020603050405020304" pitchFamily="18" charset="0"/>
              </a:rPr>
              <a:t>now ... </a:t>
            </a:r>
            <a:r>
              <a:rPr lang="en-US" altLang="zh-CN" dirty="0">
                <a:cs typeface="Times New Roman" panose="02020603050405020304" pitchFamily="18" charset="0"/>
              </a:rPr>
              <a:t>They feel hungry and thirsty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cs typeface="Times New Roman" panose="02020603050405020304" pitchFamily="18" charset="0"/>
              </a:rPr>
              <a:t>点半的时候，孩子们感觉到又饿又渴。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5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Sandy doing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she feel?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they eat for lunch?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8106" y="1323514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She is sitting on a stone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/>
              <a:t> She feels tired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0854" y="1988840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“Sandy is sitting on a stone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She feels tired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>
                <a:cs typeface="Times New Roman" panose="02020603050405020304" pitchFamily="18" charset="0"/>
              </a:rPr>
              <a:t>Sandy</a:t>
            </a:r>
            <a:r>
              <a:rPr lang="zh-CN" altLang="zh-CN" dirty="0">
                <a:cs typeface="Times New Roman" panose="02020603050405020304" pitchFamily="18" charset="0"/>
              </a:rPr>
              <a:t>正坐在石头上。她感觉累了。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029030"/>
            <a:ext cx="11485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They eat bread and sausages for lunch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56428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</a:t>
            </a:r>
            <a:r>
              <a:rPr lang="en-US" altLang="zh-CN">
                <a:cs typeface="Times New Roman" panose="02020603050405020304" pitchFamily="18" charset="0"/>
              </a:rPr>
              <a:t>“They eat bread and sausages for lunch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可知，他们午饭吃了面包和香肠。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17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464992"/>
              </p:ext>
            </p:extLst>
          </p:nvPr>
        </p:nvGraphicFramePr>
        <p:xfrm>
          <a:off x="334566" y="1196752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22149">
                  <a:extLst>
                    <a:ext uri="{9D8B030D-6E8A-4147-A177-3AD203B41FA5}">
                      <a16:colId xmlns:a16="http://schemas.microsoft.com/office/drawing/2014/main" val="1689769399"/>
                    </a:ext>
                  </a:extLst>
                </a:gridCol>
                <a:gridCol w="10899131">
                  <a:extLst>
                    <a:ext uri="{9D8B030D-6E8A-4147-A177-3AD203B41FA5}">
                      <a16:colId xmlns:a16="http://schemas.microsoft.com/office/drawing/2014/main" val="2971865515"/>
                    </a:ext>
                  </a:extLst>
                </a:gridCol>
              </a:tblGrid>
              <a:tr h="37030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感觉，觉得 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bored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厌烦的，厌倦的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伤心的，难过的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woof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狗发出的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吠声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angry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生气的，愤怒的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有病的，不健康的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told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告诉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better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痊愈的，恢复健康的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农场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累的，疲劳的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赢，获胜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5208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直尺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smell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闻出，嗅出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318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98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577789"/>
              </p:ext>
            </p:extLst>
          </p:nvPr>
        </p:nvGraphicFramePr>
        <p:xfrm>
          <a:off x="334566" y="2220848"/>
          <a:ext cx="1152128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1689769399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2971865515"/>
                    </a:ext>
                  </a:extLst>
                </a:gridCol>
              </a:tblGrid>
              <a:tr h="82290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25208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course not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当然不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be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ill in hospital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生病住院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25208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farm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在农场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all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一整天</a:t>
                      </a: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13331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09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409231"/>
              </p:ext>
            </p:extLst>
          </p:nvPr>
        </p:nvGraphicFramePr>
        <p:xfrm>
          <a:off x="334566" y="1125690"/>
          <a:ext cx="11521279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22149">
                  <a:extLst>
                    <a:ext uri="{9D8B030D-6E8A-4147-A177-3AD203B41FA5}">
                      <a16:colId xmlns:a16="http://schemas.microsoft.com/office/drawing/2014/main" val="3509062695"/>
                    </a:ext>
                  </a:extLst>
                </a:gridCol>
                <a:gridCol w="10899130">
                  <a:extLst>
                    <a:ext uri="{9D8B030D-6E8A-4147-A177-3AD203B41FA5}">
                      <a16:colId xmlns:a16="http://schemas.microsoft.com/office/drawing/2014/main" val="177254085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Are you feeling sad?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你感觉难过吗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后跟形容词。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是现在进行时结构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表示目前正在进行的动作或存在的状态。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我现在感觉很好。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Does she feel happy?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她感觉高兴吗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How does she feel?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她感觉怎么样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Yesterday I helped my grandpa on the farm all 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昨天一整天我都在农场帮我的爷爷干活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716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81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5343"/>
              </p:ext>
            </p:extLst>
          </p:nvPr>
        </p:nvGraphicFramePr>
        <p:xfrm>
          <a:off x="334566" y="961422"/>
          <a:ext cx="11521279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22149">
                  <a:extLst>
                    <a:ext uri="{9D8B030D-6E8A-4147-A177-3AD203B41FA5}">
                      <a16:colId xmlns:a16="http://schemas.microsoft.com/office/drawing/2014/main" val="3509062695"/>
                    </a:ext>
                  </a:extLst>
                </a:gridCol>
                <a:gridCol w="10899130">
                  <a:extLst>
                    <a:ext uri="{9D8B030D-6E8A-4147-A177-3AD203B41FA5}">
                      <a16:colId xmlns:a16="http://schemas.microsoft.com/office/drawing/2014/main" val="177254085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you miss your friends in China?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你想念你在中国的朋友们吗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本句中的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为谓语动词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想念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强调对某人或某物的思念之情。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grandparents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我非常想念我的祖父母。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作动词时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,miss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错过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Hurry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快点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否则你会错过火车。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outside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别在外面玩太久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不然你错过晚餐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716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2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027357"/>
              </p:ext>
            </p:extLst>
          </p:nvPr>
        </p:nvGraphicFramePr>
        <p:xfrm>
          <a:off x="334566" y="1741794"/>
          <a:ext cx="11521279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622149">
                  <a:extLst>
                    <a:ext uri="{9D8B030D-6E8A-4147-A177-3AD203B41FA5}">
                      <a16:colId xmlns:a16="http://schemas.microsoft.com/office/drawing/2014/main" val="3509062695"/>
                    </a:ext>
                  </a:extLst>
                </a:gridCol>
                <a:gridCol w="10899130">
                  <a:extLst>
                    <a:ext uri="{9D8B030D-6E8A-4147-A177-3AD203B41FA5}">
                      <a16:colId xmlns:a16="http://schemas.microsoft.com/office/drawing/2014/main" val="1772540854"/>
                    </a:ext>
                  </a:extLst>
                </a:gridCol>
              </a:tblGrid>
              <a:tr h="18002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called my mum yesterday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told me that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我昨天给我妈妈打电话了。她告诉了我那件事。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told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的过去式形式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告诉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告诉某人某事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3573" marR="23573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716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1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86466"/>
              </p:ext>
            </p:extLst>
          </p:nvPr>
        </p:nvGraphicFramePr>
        <p:xfrm>
          <a:off x="334566" y="1052736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22149">
                  <a:extLst>
                    <a:ext uri="{9D8B030D-6E8A-4147-A177-3AD203B41FA5}">
                      <a16:colId xmlns:a16="http://schemas.microsoft.com/office/drawing/2014/main" val="4190522678"/>
                    </a:ext>
                  </a:extLst>
                </a:gridCol>
                <a:gridCol w="10899131">
                  <a:extLst>
                    <a:ext uri="{9D8B030D-6E8A-4147-A177-3AD203B41FA5}">
                      <a16:colId xmlns:a16="http://schemas.microsoft.com/office/drawing/2014/main" val="262534781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感官动词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的用法</a:t>
                      </a: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感官动词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后接形容词，人作主语时，意为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某人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感觉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常用的感官动词还有：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taste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尝起来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,look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看上去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,smell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闻起来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感官动词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后面还能接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构成短语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“feel like”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想要；感觉像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。如：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feel like eating an ice cream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我想吃一个冰激凌。</a:t>
                      </a: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167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633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1461" y="953833"/>
            <a:ext cx="10756265" cy="796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8" y="2697306"/>
            <a:ext cx="1066435" cy="14485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1614" y="2697306"/>
            <a:ext cx="1328601" cy="14396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322" y="2670645"/>
            <a:ext cx="2017341" cy="14885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3353" y="2702648"/>
            <a:ext cx="986453" cy="14619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5606" y="2664480"/>
            <a:ext cx="1897367" cy="150634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70862" y="4833020"/>
            <a:ext cx="1075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bored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061905" y="4837463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sad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137581" y="4840283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happy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740197" y="4843687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angry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786220" y="4653136"/>
            <a:ext cx="1402948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hospital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60941" y="431706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576427" y="431706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848203" y="431706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232418" y="43170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0487694" y="43180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2193</Words>
  <Application>Microsoft Office PowerPoint</Application>
  <PresentationFormat>自定义</PresentationFormat>
  <Paragraphs>188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黑体</vt:lpstr>
      <vt:lpstr>楷体</vt:lpstr>
      <vt:lpstr>隶书</vt:lpstr>
      <vt:lpstr>宋体</vt:lpstr>
      <vt:lpstr>Arial</vt:lpstr>
      <vt:lpstr>Book Antiqua</vt:lpstr>
      <vt:lpstr>Calibri</vt:lpstr>
      <vt:lpstr>IPAPANNEW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427</cp:revision>
  <dcterms:created xsi:type="dcterms:W3CDTF">2020-11-06T05:24:00Z</dcterms:created>
  <dcterms:modified xsi:type="dcterms:W3CDTF">2025-06-16T02:16:47Z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